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6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tphilips-school.org/Grammar%20Pages/Grammar%20Presentations/Grammar%20Lesson%20=%20SUBJECTS%20&amp;%20%20OBJECT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GPS recap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401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47850" y="1484313"/>
            <a:ext cx="9144000" cy="762000"/>
          </a:xfrm>
        </p:spPr>
        <p:txBody>
          <a:bodyPr/>
          <a:lstStyle/>
          <a:p>
            <a:r>
              <a:rPr lang="en-GB" altLang="en-US" sz="3600">
                <a:solidFill>
                  <a:schemeClr val="bg1"/>
                </a:solidFill>
              </a:rPr>
              <a:t>The dog was chewing the shoe.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Now, find the verb and put a box around it.</a:t>
            </a:r>
          </a:p>
        </p:txBody>
      </p:sp>
    </p:spTree>
    <p:extLst>
      <p:ext uri="{BB962C8B-B14F-4D97-AF65-F5344CB8AC3E}">
        <p14:creationId xmlns:p14="http://schemas.microsoft.com/office/powerpoint/2010/main" val="3709739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>
            <p:ph type="ctrTitle"/>
          </p:nvPr>
        </p:nvSpPr>
        <p:spPr>
          <a:xfrm>
            <a:off x="1807336" y="1730375"/>
            <a:ext cx="9144000" cy="762000"/>
          </a:xfrm>
        </p:spPr>
        <p:txBody>
          <a:bodyPr/>
          <a:lstStyle/>
          <a:p>
            <a:r>
              <a:rPr lang="en-GB" altLang="en-US" sz="3600">
                <a:solidFill>
                  <a:schemeClr val="bg1"/>
                </a:solidFill>
              </a:rPr>
              <a:t>The dog was chewing the shoe.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Have you drawn the box in the right place?  Why is the box round both was and chewing?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719023" y="1847671"/>
            <a:ext cx="3095625" cy="6477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803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2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21319" y="2779713"/>
            <a:ext cx="7993063" cy="1444625"/>
          </a:xfrm>
        </p:spPr>
        <p:txBody>
          <a:bodyPr/>
          <a:lstStyle/>
          <a:p>
            <a:r>
              <a:rPr lang="en-GB" altLang="en-US" sz="4000" dirty="0">
                <a:solidFill>
                  <a:schemeClr val="bg1"/>
                </a:solidFill>
              </a:rPr>
              <a:t>The dog was actively chewing the shoe</a:t>
            </a:r>
            <a:r>
              <a:rPr lang="en-GB" altLang="en-US" dirty="0">
                <a:solidFill>
                  <a:schemeClr val="bg1"/>
                </a:solidFill>
              </a:rPr>
              <a:t>!</a:t>
            </a:r>
            <a:br>
              <a:rPr lang="en-GB" altLang="en-US" dirty="0">
                <a:solidFill>
                  <a:schemeClr val="bg1"/>
                </a:solidFill>
              </a:rPr>
            </a:br>
            <a:r>
              <a:rPr lang="en-GB" altLang="en-US" dirty="0">
                <a:solidFill>
                  <a:schemeClr val="bg1"/>
                </a:solidFill>
              </a:rPr>
              <a:t>So this is an </a:t>
            </a:r>
            <a:br>
              <a:rPr lang="en-GB" altLang="en-US" dirty="0">
                <a:solidFill>
                  <a:schemeClr val="bg1"/>
                </a:solidFill>
              </a:rPr>
            </a:br>
            <a:r>
              <a:rPr lang="en-GB" altLang="en-US" dirty="0">
                <a:solidFill>
                  <a:schemeClr val="bg1"/>
                </a:solidFill>
              </a:rPr>
              <a:t>                              </a:t>
            </a:r>
            <a:br>
              <a:rPr lang="en-GB" altLang="en-US" dirty="0">
                <a:solidFill>
                  <a:schemeClr val="bg1"/>
                </a:solidFill>
              </a:rPr>
            </a:br>
            <a:r>
              <a:rPr lang="en-GB" altLang="en-US" dirty="0">
                <a:solidFill>
                  <a:schemeClr val="bg1"/>
                </a:solidFill>
              </a:rPr>
              <a:t>sentence.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36879" y="5412102"/>
            <a:ext cx="9144000" cy="325437"/>
          </a:xfrm>
        </p:spPr>
        <p:txBody>
          <a:bodyPr>
            <a:normAutofit fontScale="92500" lnSpcReduction="10000"/>
          </a:bodyPr>
          <a:lstStyle/>
          <a:p>
            <a:r>
              <a:rPr lang="en-GB" altLang="en-US" dirty="0"/>
              <a:t>How could we change this sentence around?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3259139" y="2588609"/>
            <a:ext cx="2160587" cy="7191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CCFF"/>
                    </a:gs>
                    <a:gs pos="17999">
                      <a:srgbClr val="99CCFF"/>
                    </a:gs>
                    <a:gs pos="36000">
                      <a:srgbClr val="9966FF"/>
                    </a:gs>
                    <a:gs pos="61000">
                      <a:srgbClr val="CC99FF"/>
                    </a:gs>
                    <a:gs pos="82001">
                      <a:srgbClr val="99CCFF"/>
                    </a:gs>
                    <a:gs pos="100000">
                      <a:srgbClr val="CCCCFF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active</a:t>
            </a:r>
          </a:p>
        </p:txBody>
      </p:sp>
    </p:spTree>
    <p:extLst>
      <p:ext uri="{BB962C8B-B14F-4D97-AF65-F5344CB8AC3E}">
        <p14:creationId xmlns:p14="http://schemas.microsoft.com/office/powerpoint/2010/main" val="2270021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8213" y="908050"/>
            <a:ext cx="7772400" cy="2819400"/>
          </a:xfrm>
        </p:spPr>
        <p:txBody>
          <a:bodyPr/>
          <a:lstStyle/>
          <a:p>
            <a:r>
              <a:rPr lang="en-GB" altLang="en-US" dirty="0">
                <a:solidFill>
                  <a:schemeClr val="bg1"/>
                </a:solidFill>
              </a:rPr>
              <a:t>The shoe was being chewed by the dog.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22413" y="5618164"/>
            <a:ext cx="9144000" cy="325437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GB" altLang="en-US" dirty="0"/>
              <a:t>How have we changed this sentence around?</a:t>
            </a:r>
          </a:p>
        </p:txBody>
      </p:sp>
    </p:spTree>
    <p:extLst>
      <p:ext uri="{BB962C8B-B14F-4D97-AF65-F5344CB8AC3E}">
        <p14:creationId xmlns:p14="http://schemas.microsoft.com/office/powerpoint/2010/main" val="1372014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341438"/>
            <a:ext cx="9144000" cy="762000"/>
          </a:xfrm>
        </p:spPr>
        <p:txBody>
          <a:bodyPr/>
          <a:lstStyle/>
          <a:p>
            <a:r>
              <a:rPr lang="en-GB" altLang="en-US" sz="3600">
                <a:solidFill>
                  <a:schemeClr val="bg1"/>
                </a:solidFill>
              </a:rPr>
              <a:t>The shoe was being chewed by the dog.</a:t>
            </a:r>
            <a:br>
              <a:rPr lang="en-GB" altLang="en-US" sz="3600">
                <a:solidFill>
                  <a:schemeClr val="bg1"/>
                </a:solidFill>
              </a:rPr>
            </a:br>
            <a:endParaRPr lang="en-GB" altLang="en-US" sz="3600">
              <a:solidFill>
                <a:schemeClr val="bg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Now circle the subject in this sentence.</a:t>
            </a:r>
          </a:p>
        </p:txBody>
      </p:sp>
    </p:spTree>
    <p:extLst>
      <p:ext uri="{BB962C8B-B14F-4D97-AF65-F5344CB8AC3E}">
        <p14:creationId xmlns:p14="http://schemas.microsoft.com/office/powerpoint/2010/main" val="3153076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1" y="1902519"/>
            <a:ext cx="9144000" cy="762000"/>
          </a:xfrm>
        </p:spPr>
        <p:txBody>
          <a:bodyPr/>
          <a:lstStyle/>
          <a:p>
            <a:r>
              <a:rPr lang="en-GB" altLang="en-US" sz="3600" dirty="0">
                <a:solidFill>
                  <a:schemeClr val="bg1"/>
                </a:solidFill>
              </a:rPr>
              <a:t>The shoe was being chewed by the dog.</a:t>
            </a:r>
            <a:br>
              <a:rPr lang="en-GB" altLang="en-US" sz="3600" dirty="0">
                <a:solidFill>
                  <a:schemeClr val="bg1"/>
                </a:solidFill>
              </a:rPr>
            </a:br>
            <a:endParaRPr lang="en-GB" altLang="en-US" sz="3600" dirty="0">
              <a:solidFill>
                <a:schemeClr val="bg1"/>
              </a:solidFill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The shoe is now the subject of this sentence.</a:t>
            </a:r>
          </a:p>
        </p:txBody>
      </p:sp>
      <p:sp>
        <p:nvSpPr>
          <p:cNvPr id="92164" name="Oval 4"/>
          <p:cNvSpPr>
            <a:spLocks noChangeArrowheads="1"/>
          </p:cNvSpPr>
          <p:nvPr/>
        </p:nvSpPr>
        <p:spPr bwMode="auto">
          <a:xfrm>
            <a:off x="2369310" y="871247"/>
            <a:ext cx="1295400" cy="7207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639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  <p:bldP spid="9216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052513"/>
            <a:ext cx="9144000" cy="762000"/>
          </a:xfrm>
        </p:spPr>
        <p:txBody>
          <a:bodyPr/>
          <a:lstStyle/>
          <a:p>
            <a:r>
              <a:rPr lang="en-GB" altLang="en-US" sz="3600">
                <a:solidFill>
                  <a:schemeClr val="bg1"/>
                </a:solidFill>
              </a:rPr>
              <a:t>The shoe was being chewed by the dog.</a:t>
            </a:r>
            <a:br>
              <a:rPr lang="en-GB" altLang="en-US" sz="3600">
                <a:solidFill>
                  <a:schemeClr val="bg1"/>
                </a:solidFill>
              </a:rPr>
            </a:br>
            <a:endParaRPr lang="en-GB" altLang="en-US" sz="3600">
              <a:solidFill>
                <a:schemeClr val="bg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pPr>
              <a:lnSpc>
                <a:spcPct val="80000"/>
              </a:lnSpc>
            </a:pPr>
            <a:r>
              <a:rPr lang="en-GB" altLang="en-US" sz="3200"/>
              <a:t>Where is the verb in this sentence? </a:t>
            </a:r>
          </a:p>
          <a:p>
            <a:pPr>
              <a:lnSpc>
                <a:spcPct val="80000"/>
              </a:lnSpc>
            </a:pPr>
            <a:r>
              <a:rPr lang="en-GB" altLang="en-US" sz="3200"/>
              <a:t>Draw a rectangle around the verb.</a:t>
            </a:r>
          </a:p>
        </p:txBody>
      </p:sp>
    </p:spTree>
    <p:extLst>
      <p:ext uri="{BB962C8B-B14F-4D97-AF65-F5344CB8AC3E}">
        <p14:creationId xmlns:p14="http://schemas.microsoft.com/office/powerpoint/2010/main" val="3763313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1" y="188914"/>
            <a:ext cx="8893175" cy="4014787"/>
          </a:xfrm>
        </p:spPr>
        <p:txBody>
          <a:bodyPr/>
          <a:lstStyle/>
          <a:p>
            <a:r>
              <a:rPr lang="en-GB" altLang="en-US" sz="3600">
                <a:solidFill>
                  <a:schemeClr val="bg1"/>
                </a:solidFill>
              </a:rPr>
              <a:t>The shoe was being chewed by the dog.</a:t>
            </a:r>
            <a:br>
              <a:rPr lang="en-GB" altLang="en-US" sz="3600">
                <a:solidFill>
                  <a:schemeClr val="bg1"/>
                </a:solidFill>
              </a:rPr>
            </a:br>
            <a:endParaRPr lang="en-GB" altLang="en-US" sz="3600">
              <a:solidFill>
                <a:schemeClr val="bg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en-US" sz="2400"/>
              <a:t>Did you get it right?  What is happening to the shoe?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641994" y="2436142"/>
            <a:ext cx="4392613" cy="6477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962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87501" y="2214653"/>
            <a:ext cx="9144000" cy="762000"/>
          </a:xfrm>
        </p:spPr>
        <p:txBody>
          <a:bodyPr/>
          <a:lstStyle/>
          <a:p>
            <a:r>
              <a:rPr lang="en-GB" altLang="en-US" sz="3600" dirty="0">
                <a:solidFill>
                  <a:schemeClr val="bg1"/>
                </a:solidFill>
              </a:rPr>
              <a:t>The shoe was being chewed by the dog.</a:t>
            </a:r>
            <a:br>
              <a:rPr lang="en-GB" altLang="en-US" sz="3600" dirty="0">
                <a:solidFill>
                  <a:schemeClr val="bg1"/>
                </a:solidFill>
              </a:rPr>
            </a:br>
            <a:endParaRPr lang="en-GB" altLang="en-US" sz="3600" dirty="0">
              <a:solidFill>
                <a:schemeClr val="bg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6677" y="4005263"/>
            <a:ext cx="8119438" cy="2443162"/>
          </a:xfrm>
        </p:spPr>
        <p:txBody>
          <a:bodyPr/>
          <a:lstStyle/>
          <a:p>
            <a:r>
              <a:rPr lang="en-GB" altLang="en-US" dirty="0"/>
              <a:t>This is a               </a:t>
            </a:r>
            <a:r>
              <a:rPr lang="en-GB" altLang="en-US" dirty="0" smtClean="0"/>
              <a:t>                              sentence</a:t>
            </a:r>
            <a:r>
              <a:rPr lang="en-GB" altLang="en-US" dirty="0"/>
              <a:t>. The subject-the shoe is not doing anything, it is ‘passively’ having something done to it. It is being chewed!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2550016" y="3915110"/>
            <a:ext cx="2175458" cy="44467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CCFF"/>
                    </a:gs>
                    <a:gs pos="17999">
                      <a:srgbClr val="99CCFF"/>
                    </a:gs>
                    <a:gs pos="36000">
                      <a:srgbClr val="9966FF"/>
                    </a:gs>
                    <a:gs pos="61000">
                      <a:srgbClr val="CC99FF"/>
                    </a:gs>
                    <a:gs pos="82001">
                      <a:srgbClr val="99CCFF"/>
                    </a:gs>
                    <a:gs pos="100000">
                      <a:srgbClr val="CCCCFF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passive</a:t>
            </a:r>
          </a:p>
        </p:txBody>
      </p:sp>
    </p:spTree>
    <p:extLst>
      <p:ext uri="{BB962C8B-B14F-4D97-AF65-F5344CB8AC3E}">
        <p14:creationId xmlns:p14="http://schemas.microsoft.com/office/powerpoint/2010/main" val="1078525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908050"/>
            <a:ext cx="9144000" cy="762000"/>
          </a:xfrm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Is this sentence active or passive?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altLang="en-US" sz="4000"/>
              <a:t>Sarah was drawing a picture.</a:t>
            </a:r>
          </a:p>
        </p:txBody>
      </p:sp>
    </p:spTree>
    <p:extLst>
      <p:ext uri="{BB962C8B-B14F-4D97-AF65-F5344CB8AC3E}">
        <p14:creationId xmlns:p14="http://schemas.microsoft.com/office/powerpoint/2010/main" val="1526849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Subjunctive form: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Usually a sentence that sounds particularly formal and usually uses the verbs </a:t>
            </a:r>
            <a:r>
              <a:rPr lang="en-GB" sz="4000" b="1" dirty="0" smtClean="0">
                <a:solidFill>
                  <a:srgbClr val="FFFF00"/>
                </a:solidFill>
              </a:rPr>
              <a:t>were </a:t>
            </a:r>
            <a:r>
              <a:rPr lang="en-GB" sz="4000" b="1" dirty="0" smtClean="0">
                <a:solidFill>
                  <a:srgbClr val="FF0000"/>
                </a:solidFill>
              </a:rPr>
              <a:t>and</a:t>
            </a:r>
            <a:r>
              <a:rPr lang="en-GB" sz="4000" b="1" dirty="0" smtClean="0">
                <a:solidFill>
                  <a:srgbClr val="FFFF00"/>
                </a:solidFill>
              </a:rPr>
              <a:t> be.</a:t>
            </a:r>
          </a:p>
          <a:p>
            <a:r>
              <a:rPr lang="en-GB" dirty="0" smtClean="0"/>
              <a:t>If I were to feel tired, I would have to rest.</a:t>
            </a:r>
          </a:p>
          <a:p>
            <a:r>
              <a:rPr lang="en-GB" dirty="0" smtClean="0"/>
              <a:t>Should I be hot tomorrow, I shall swim.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058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8" name="WordArt 6"/>
          <p:cNvSpPr>
            <a:spLocks noChangeArrowheads="1" noChangeShapeType="1" noTextEdit="1"/>
          </p:cNvSpPr>
          <p:nvPr/>
        </p:nvSpPr>
        <p:spPr bwMode="auto">
          <a:xfrm>
            <a:off x="2351089" y="765175"/>
            <a:ext cx="7489825" cy="51117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CCFF"/>
                    </a:gs>
                    <a:gs pos="17999">
                      <a:srgbClr val="99CCFF"/>
                    </a:gs>
                    <a:gs pos="36000">
                      <a:srgbClr val="9966FF"/>
                    </a:gs>
                    <a:gs pos="61000">
                      <a:srgbClr val="CC99FF"/>
                    </a:gs>
                    <a:gs pos="82001">
                      <a:srgbClr val="99CCFF"/>
                    </a:gs>
                    <a:gs pos="100000">
                      <a:srgbClr val="CCCCFF"/>
                    </a:gs>
                  </a:gsLst>
                  <a:path path="rect">
                    <a:fillToRect r="100000" b="100000"/>
                  </a:path>
                </a:gradFill>
                <a:latin typeface="Arial Black" panose="020B0A04020102020204" pitchFamily="34" charset="0"/>
              </a:rPr>
              <a:t>active</a:t>
            </a:r>
          </a:p>
        </p:txBody>
      </p:sp>
    </p:spTree>
    <p:extLst>
      <p:ext uri="{BB962C8B-B14F-4D97-AF65-F5344CB8AC3E}">
        <p14:creationId xmlns:p14="http://schemas.microsoft.com/office/powerpoint/2010/main" val="2384465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268413"/>
            <a:ext cx="9144000" cy="762000"/>
          </a:xfrm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Sarah was drawing an picture.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365625"/>
            <a:ext cx="9144000" cy="5334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en-GB" altLang="en-US" sz="3600"/>
              <a:t>That’s right! This sentence is active. Sarah is actively drawing the picture.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1524000" y="335432"/>
            <a:ext cx="2051050" cy="86518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716719" y="444176"/>
            <a:ext cx="4229546" cy="6477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949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268413"/>
            <a:ext cx="9144000" cy="762000"/>
          </a:xfrm>
        </p:spPr>
        <p:txBody>
          <a:bodyPr/>
          <a:lstStyle/>
          <a:p>
            <a:r>
              <a:rPr lang="en-GB" altLang="en-US" sz="4000">
                <a:solidFill>
                  <a:schemeClr val="bg1"/>
                </a:solidFill>
              </a:rPr>
              <a:t>The window was broken by Kelly.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Is this sentence active or passive?</a:t>
            </a:r>
          </a:p>
        </p:txBody>
      </p:sp>
    </p:spTree>
    <p:extLst>
      <p:ext uri="{BB962C8B-B14F-4D97-AF65-F5344CB8AC3E}">
        <p14:creationId xmlns:p14="http://schemas.microsoft.com/office/powerpoint/2010/main" val="1388525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WordArt 2"/>
          <p:cNvSpPr>
            <a:spLocks noChangeArrowheads="1" noChangeShapeType="1" noTextEdit="1"/>
          </p:cNvSpPr>
          <p:nvPr/>
        </p:nvSpPr>
        <p:spPr bwMode="auto">
          <a:xfrm>
            <a:off x="2351089" y="765175"/>
            <a:ext cx="7489825" cy="51117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CCFF"/>
                    </a:gs>
                    <a:gs pos="17999">
                      <a:srgbClr val="99CCFF"/>
                    </a:gs>
                    <a:gs pos="36000">
                      <a:srgbClr val="9966FF"/>
                    </a:gs>
                    <a:gs pos="61000">
                      <a:srgbClr val="CC99FF"/>
                    </a:gs>
                    <a:gs pos="82001">
                      <a:srgbClr val="99CCFF"/>
                    </a:gs>
                    <a:gs pos="100000">
                      <a:srgbClr val="CCCCFF"/>
                    </a:gs>
                  </a:gsLst>
                  <a:path path="rect">
                    <a:fillToRect r="100000" b="100000"/>
                  </a:path>
                </a:gradFill>
                <a:latin typeface="Arial Black" panose="020B0A04020102020204" pitchFamily="34" charset="0"/>
              </a:rPr>
              <a:t>passive</a:t>
            </a:r>
          </a:p>
        </p:txBody>
      </p:sp>
    </p:spTree>
    <p:extLst>
      <p:ext uri="{BB962C8B-B14F-4D97-AF65-F5344CB8AC3E}">
        <p14:creationId xmlns:p14="http://schemas.microsoft.com/office/powerpoint/2010/main" val="1577052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1730" y="1138395"/>
            <a:ext cx="9144000" cy="762000"/>
          </a:xfrm>
        </p:spPr>
        <p:txBody>
          <a:bodyPr/>
          <a:lstStyle/>
          <a:p>
            <a:r>
              <a:rPr lang="en-GB" altLang="en-US" sz="4000">
                <a:solidFill>
                  <a:schemeClr val="bg1"/>
                </a:solidFill>
              </a:rPr>
              <a:t>The window was broken by Kelly.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altLang="en-US"/>
              <a:t>Well done! This sentence is passive. The subject of the sentence is the window. The window had something done to it – Kelly broke it!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2782888" y="1196975"/>
            <a:ext cx="2233612" cy="71913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5016501" y="1268413"/>
            <a:ext cx="3097213" cy="57626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684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 perfect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GB" sz="3900" b="1" i="1" dirty="0">
                <a:solidFill>
                  <a:srgbClr val="FF0000"/>
                </a:solidFill>
              </a:rPr>
              <a:t>have/has been </a:t>
            </a:r>
            <a:r>
              <a:rPr lang="en-GB" sz="3900" dirty="0">
                <a:solidFill>
                  <a:srgbClr val="FF0000"/>
                </a:solidFill>
              </a:rPr>
              <a:t>and the </a:t>
            </a:r>
            <a:r>
              <a:rPr lang="en-GB" sz="3900" b="1" i="1" dirty="0">
                <a:solidFill>
                  <a:srgbClr val="FF0000"/>
                </a:solidFill>
              </a:rPr>
              <a:t>-</a:t>
            </a:r>
            <a:r>
              <a:rPr lang="en-GB" sz="3900" b="1" i="1" dirty="0" err="1" smtClean="0">
                <a:solidFill>
                  <a:srgbClr val="FF0000"/>
                </a:solidFill>
              </a:rPr>
              <a:t>ing</a:t>
            </a:r>
            <a:endParaRPr lang="en-GB" sz="39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b="1" i="1" dirty="0"/>
          </a:p>
          <a:p>
            <a:r>
              <a:rPr lang="en-GB" dirty="0"/>
              <a:t>They</a:t>
            </a:r>
            <a:r>
              <a:rPr lang="en-GB" b="1" dirty="0"/>
              <a:t>’ve been married</a:t>
            </a:r>
            <a:r>
              <a:rPr lang="en-GB" dirty="0"/>
              <a:t> </a:t>
            </a:r>
            <a:r>
              <a:rPr lang="en-GB" u="sng" dirty="0"/>
              <a:t>for nearly fifty years</a:t>
            </a:r>
            <a:r>
              <a:rPr lang="en-GB" dirty="0"/>
              <a:t>.</a:t>
            </a:r>
            <a:br>
              <a:rPr lang="en-GB" dirty="0"/>
            </a:br>
            <a:r>
              <a:rPr lang="en-GB" dirty="0"/>
              <a:t>She </a:t>
            </a:r>
            <a:r>
              <a:rPr lang="en-GB" b="1" dirty="0"/>
              <a:t>has lived</a:t>
            </a:r>
            <a:r>
              <a:rPr lang="en-GB" dirty="0"/>
              <a:t> in Liverpool </a:t>
            </a:r>
            <a:r>
              <a:rPr lang="en-GB" u="sng" dirty="0"/>
              <a:t>all her life</a:t>
            </a:r>
            <a:r>
              <a:rPr lang="en-GB" dirty="0"/>
              <a:t>.</a:t>
            </a:r>
          </a:p>
          <a:p>
            <a:r>
              <a:rPr lang="en-GB" dirty="0" smtClean="0"/>
              <a:t>She</a:t>
            </a:r>
            <a:r>
              <a:rPr lang="en-GB" dirty="0"/>
              <a:t> </a:t>
            </a:r>
            <a:r>
              <a:rPr lang="en-GB" b="1" dirty="0"/>
              <a:t>has been living</a:t>
            </a:r>
            <a:r>
              <a:rPr lang="en-GB" dirty="0"/>
              <a:t> in Liverpool all her life.</a:t>
            </a:r>
            <a:br>
              <a:rPr lang="en-GB" dirty="0"/>
            </a:br>
            <a:r>
              <a:rPr lang="en-GB" dirty="0"/>
              <a:t>It</a:t>
            </a:r>
            <a:r>
              <a:rPr lang="en-GB" b="1" dirty="0"/>
              <a:t>’s been raining</a:t>
            </a:r>
            <a:r>
              <a:rPr lang="en-GB" dirty="0"/>
              <a:t> for hours.</a:t>
            </a:r>
          </a:p>
          <a:p>
            <a:r>
              <a:rPr lang="en-GB" dirty="0" smtClean="0"/>
              <a:t>I</a:t>
            </a:r>
            <a:r>
              <a:rPr lang="en-GB" b="1" dirty="0" smtClean="0"/>
              <a:t>’ve </a:t>
            </a:r>
            <a:r>
              <a:rPr lang="en-GB" b="1" dirty="0"/>
              <a:t>played</a:t>
            </a:r>
            <a:r>
              <a:rPr lang="en-GB" dirty="0"/>
              <a:t> the guitar ever since I was a teenager.</a:t>
            </a:r>
            <a:br>
              <a:rPr lang="en-GB" dirty="0"/>
            </a:br>
            <a:r>
              <a:rPr lang="en-GB" dirty="0"/>
              <a:t>He </a:t>
            </a:r>
            <a:r>
              <a:rPr lang="en-GB" b="1" dirty="0"/>
              <a:t>has written</a:t>
            </a:r>
            <a:r>
              <a:rPr lang="en-GB" dirty="0"/>
              <a:t> three books and he is working on another one.</a:t>
            </a:r>
            <a:br>
              <a:rPr lang="en-GB" dirty="0"/>
            </a:br>
            <a:r>
              <a:rPr lang="en-GB" dirty="0"/>
              <a:t>I</a:t>
            </a:r>
            <a:r>
              <a:rPr lang="en-GB" b="1" dirty="0"/>
              <a:t>’ve been watching</a:t>
            </a:r>
            <a:r>
              <a:rPr lang="en-GB" dirty="0"/>
              <a:t> that programme every week.</a:t>
            </a:r>
          </a:p>
          <a:p>
            <a:r>
              <a:rPr lang="en-GB" dirty="0" smtClean="0"/>
              <a:t>They</a:t>
            </a:r>
            <a:r>
              <a:rPr lang="en-GB" b="1" dirty="0" smtClean="0"/>
              <a:t>’ve </a:t>
            </a:r>
            <a:r>
              <a:rPr lang="en-GB" b="1" dirty="0"/>
              <a:t>been staying</a:t>
            </a:r>
            <a:r>
              <a:rPr lang="en-GB" dirty="0"/>
              <a:t> with us </a:t>
            </a:r>
            <a:r>
              <a:rPr lang="en-GB" u="sng" dirty="0"/>
              <a:t>since last week</a:t>
            </a:r>
            <a:r>
              <a:rPr lang="en-GB" dirty="0"/>
              <a:t>.</a:t>
            </a:r>
            <a:br>
              <a:rPr lang="en-GB" dirty="0"/>
            </a:br>
            <a:r>
              <a:rPr lang="en-GB" dirty="0"/>
              <a:t>I </a:t>
            </a:r>
            <a:r>
              <a:rPr lang="en-GB" b="1" dirty="0"/>
              <a:t>have worked</a:t>
            </a:r>
            <a:r>
              <a:rPr lang="en-GB" dirty="0"/>
              <a:t> here </a:t>
            </a:r>
            <a:r>
              <a:rPr lang="en-GB" u="sng" dirty="0"/>
              <a:t>since I left school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50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Formal VS informal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368" y="2222287"/>
            <a:ext cx="7952570" cy="433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424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Pronouns:</a:t>
            </a:r>
            <a:endParaRPr lang="en-GB" dirty="0"/>
          </a:p>
        </p:txBody>
      </p:sp>
      <p:pic>
        <p:nvPicPr>
          <p:cNvPr id="1026" name="Picture 2" descr="http://image.slidesharecdn.com/pronouns-100517111517-phpapp01/95/personal-pronouns-possessive-pronouns-and-possessive-adjectives-7-728.jpg?cb=127409537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766" y="1417638"/>
            <a:ext cx="6820631" cy="511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875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Subject, verb and object!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http://stphilips-school.org/Grammar%20Pages/Grammar%20Presentations/Grammar%20Lesson%20=%20SUBJECTS%20&amp;%</a:t>
            </a:r>
            <a:r>
              <a:rPr lang="en-GB" dirty="0" smtClean="0">
                <a:hlinkClick r:id="rId2"/>
              </a:rPr>
              <a:t>20%20OBJECTS.pdf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875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3359151" y="4149725"/>
            <a:ext cx="5895975" cy="11128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Active and Passive</a:t>
            </a:r>
          </a:p>
        </p:txBody>
      </p:sp>
    </p:spTree>
    <p:extLst>
      <p:ext uri="{BB962C8B-B14F-4D97-AF65-F5344CB8AC3E}">
        <p14:creationId xmlns:p14="http://schemas.microsoft.com/office/powerpoint/2010/main" val="1598548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8213" y="765176"/>
            <a:ext cx="7772400" cy="2570163"/>
          </a:xfrm>
        </p:spPr>
        <p:txBody>
          <a:bodyPr/>
          <a:lstStyle/>
          <a:p>
            <a:r>
              <a:rPr lang="en-GB" altLang="en-US" sz="3600">
                <a:solidFill>
                  <a:schemeClr val="bg1"/>
                </a:solidFill>
              </a:rPr>
              <a:t>The dog was chewing the shoe.</a:t>
            </a:r>
            <a:endParaRPr lang="en-GB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457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4825" y="1412875"/>
            <a:ext cx="9144000" cy="762000"/>
          </a:xfrm>
        </p:spPr>
        <p:txBody>
          <a:bodyPr/>
          <a:lstStyle/>
          <a:p>
            <a:r>
              <a:rPr lang="en-GB" altLang="en-US" sz="3600">
                <a:solidFill>
                  <a:schemeClr val="bg1"/>
                </a:solidFill>
              </a:rPr>
              <a:t>The dog was chewing the shoe.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Circle the subject in this sentence.</a:t>
            </a:r>
          </a:p>
        </p:txBody>
      </p:sp>
    </p:spTree>
    <p:extLst>
      <p:ext uri="{BB962C8B-B14F-4D97-AF65-F5344CB8AC3E}">
        <p14:creationId xmlns:p14="http://schemas.microsoft.com/office/powerpoint/2010/main" val="3727795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557338"/>
            <a:ext cx="9144000" cy="762000"/>
          </a:xfrm>
        </p:spPr>
        <p:txBody>
          <a:bodyPr/>
          <a:lstStyle/>
          <a:p>
            <a:r>
              <a:rPr lang="en-GB" altLang="en-US" sz="3600">
                <a:solidFill>
                  <a:schemeClr val="bg1"/>
                </a:solidFill>
              </a:rPr>
              <a:t>The dog was chewing the shoe.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That’s right – the dog is the subject in this sentence.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2444750" y="1660369"/>
            <a:ext cx="1081088" cy="792162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818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21</TotalTime>
  <Words>396</Words>
  <Application>Microsoft Office PowerPoint</Application>
  <PresentationFormat>Widescreen</PresentationFormat>
  <Paragraphs>53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Arial Black</vt:lpstr>
      <vt:lpstr>Century Gothic</vt:lpstr>
      <vt:lpstr>Wingdings 2</vt:lpstr>
      <vt:lpstr>Quotable</vt:lpstr>
      <vt:lpstr>GPS recap</vt:lpstr>
      <vt:lpstr>Subjunctive form:</vt:lpstr>
      <vt:lpstr>Formal VS informal</vt:lpstr>
      <vt:lpstr>Pronouns:</vt:lpstr>
      <vt:lpstr>Subject, verb and object!</vt:lpstr>
      <vt:lpstr>PowerPoint Presentation</vt:lpstr>
      <vt:lpstr>The dog was chewing the shoe.</vt:lpstr>
      <vt:lpstr>The dog was chewing the shoe.</vt:lpstr>
      <vt:lpstr>The dog was chewing the shoe.</vt:lpstr>
      <vt:lpstr>The dog was chewing the shoe.</vt:lpstr>
      <vt:lpstr>The dog was chewing the shoe.</vt:lpstr>
      <vt:lpstr>The dog was actively chewing the shoe! So this is an                                 sentence.</vt:lpstr>
      <vt:lpstr>The shoe was being chewed by the dog.</vt:lpstr>
      <vt:lpstr>The shoe was being chewed by the dog. </vt:lpstr>
      <vt:lpstr>The shoe was being chewed by the dog. </vt:lpstr>
      <vt:lpstr>The shoe was being chewed by the dog. </vt:lpstr>
      <vt:lpstr>The shoe was being chewed by the dog. </vt:lpstr>
      <vt:lpstr>The shoe was being chewed by the dog. </vt:lpstr>
      <vt:lpstr>Is this sentence active or passive?</vt:lpstr>
      <vt:lpstr>PowerPoint Presentation</vt:lpstr>
      <vt:lpstr>Sarah was drawing an picture.</vt:lpstr>
      <vt:lpstr>The window was broken by Kelly.</vt:lpstr>
      <vt:lpstr>PowerPoint Presentation</vt:lpstr>
      <vt:lpstr>The window was broken by Kelly.</vt:lpstr>
      <vt:lpstr>Present perfect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GPS recap</dc:title>
  <dc:creator>Charlotte Busby</dc:creator>
  <cp:lastModifiedBy>Charlotte Busby</cp:lastModifiedBy>
  <cp:revision>3</cp:revision>
  <dcterms:created xsi:type="dcterms:W3CDTF">2016-02-29T14:22:06Z</dcterms:created>
  <dcterms:modified xsi:type="dcterms:W3CDTF">2016-02-29T14:43:33Z</dcterms:modified>
</cp:coreProperties>
</file>